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8"/>
  </p:notesMasterIdLst>
  <p:sldIdLst>
    <p:sldId id="256" r:id="rId2"/>
    <p:sldId id="336" r:id="rId3"/>
    <p:sldId id="309" r:id="rId4"/>
    <p:sldId id="306" r:id="rId5"/>
    <p:sldId id="307" r:id="rId6"/>
    <p:sldId id="265" r:id="rId7"/>
    <p:sldId id="268" r:id="rId8"/>
    <p:sldId id="270" r:id="rId9"/>
    <p:sldId id="272" r:id="rId10"/>
    <p:sldId id="273" r:id="rId11"/>
    <p:sldId id="274" r:id="rId12"/>
    <p:sldId id="310" r:id="rId13"/>
    <p:sldId id="313" r:id="rId14"/>
    <p:sldId id="314" r:id="rId15"/>
    <p:sldId id="312" r:id="rId16"/>
    <p:sldId id="311" r:id="rId17"/>
    <p:sldId id="346" r:id="rId18"/>
    <p:sldId id="320" r:id="rId19"/>
    <p:sldId id="321" r:id="rId20"/>
    <p:sldId id="325" r:id="rId21"/>
    <p:sldId id="326" r:id="rId22"/>
    <p:sldId id="286" r:id="rId23"/>
    <p:sldId id="332" r:id="rId24"/>
    <p:sldId id="333" r:id="rId25"/>
    <p:sldId id="277" r:id="rId26"/>
    <p:sldId id="288" r:id="rId27"/>
    <p:sldId id="289" r:id="rId28"/>
    <p:sldId id="295" r:id="rId29"/>
    <p:sldId id="296" r:id="rId30"/>
    <p:sldId id="297" r:id="rId31"/>
    <p:sldId id="298" r:id="rId32"/>
    <p:sldId id="299" r:id="rId33"/>
    <p:sldId id="300" r:id="rId34"/>
    <p:sldId id="301" r:id="rId35"/>
    <p:sldId id="322" r:id="rId36"/>
    <p:sldId id="337" r:id="rId37"/>
    <p:sldId id="323" r:id="rId38"/>
    <p:sldId id="324" r:id="rId39"/>
    <p:sldId id="302" r:id="rId40"/>
    <p:sldId id="291" r:id="rId41"/>
    <p:sldId id="316" r:id="rId42"/>
    <p:sldId id="318" r:id="rId43"/>
    <p:sldId id="317" r:id="rId44"/>
    <p:sldId id="284" r:id="rId45"/>
    <p:sldId id="331" r:id="rId46"/>
    <p:sldId id="319" r:id="rId47"/>
    <p:sldId id="263" r:id="rId48"/>
    <p:sldId id="334" r:id="rId49"/>
    <p:sldId id="342" r:id="rId50"/>
    <p:sldId id="329" r:id="rId51"/>
    <p:sldId id="330" r:id="rId52"/>
    <p:sldId id="343" r:id="rId53"/>
    <p:sldId id="338" r:id="rId54"/>
    <p:sldId id="339" r:id="rId55"/>
    <p:sldId id="340" r:id="rId56"/>
    <p:sldId id="341" r:id="rId57"/>
    <p:sldId id="283" r:id="rId58"/>
    <p:sldId id="290" r:id="rId59"/>
    <p:sldId id="335" r:id="rId60"/>
    <p:sldId id="292" r:id="rId61"/>
    <p:sldId id="344" r:id="rId62"/>
    <p:sldId id="275" r:id="rId63"/>
    <p:sldId id="303" r:id="rId64"/>
    <p:sldId id="347" r:id="rId65"/>
    <p:sldId id="294" r:id="rId66"/>
    <p:sldId id="304"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35</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37</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53</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38341846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4239488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github.com/neelsoumya/teaching_reproducible_science_R" TargetMode="External"/><Relationship Id="rId4" Type="http://schemas.openxmlformats.org/officeDocument/2006/relationships/hyperlink" Target="https://neelsoumya.shinyapps.io/accident_prediction/"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Case studies (Data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2031325"/>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a:p>
            <a:endParaRPr lang="en-US" dirty="0"/>
          </a:p>
          <a:p>
            <a:r>
              <a:rPr lang="en-US" dirty="0"/>
              <a:t>Visualization as a hypothesis generation tool</a:t>
            </a:r>
          </a:p>
          <a:p>
            <a:endParaRPr lang="en-US" dirty="0"/>
          </a:p>
          <a:p>
            <a:r>
              <a:rPr lang="en-US" dirty="0"/>
              <a:t>Listen and speak to stakeholders</a:t>
            </a:r>
          </a:p>
        </p:txBody>
      </p:sp>
    </p:spTree>
    <p:extLst>
      <p:ext uri="{BB962C8B-B14F-4D97-AF65-F5344CB8AC3E}">
        <p14:creationId xmlns:p14="http://schemas.microsoft.com/office/powerpoint/2010/main" val="114626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149591"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71511" y="555585"/>
            <a:ext cx="7772400" cy="6082264"/>
          </a:xfrm>
          <a:prstGeom prst="rect">
            <a:avLst/>
          </a:prstGeom>
        </p:spPr>
      </p:pic>
      <p:sp>
        <p:nvSpPr>
          <p:cNvPr id="2" name="TextBox 1">
            <a:extLst>
              <a:ext uri="{FF2B5EF4-FFF2-40B4-BE49-F238E27FC236}">
                <a16:creationId xmlns:a16="http://schemas.microsoft.com/office/drawing/2014/main" id="{1E0B573B-5733-9A91-53D8-998FBE5BE1A5}"/>
              </a:ext>
            </a:extLst>
          </p:cNvPr>
          <p:cNvSpPr txBox="1"/>
          <p:nvPr/>
        </p:nvSpPr>
        <p:spPr>
          <a:xfrm>
            <a:off x="8299938" y="2250831"/>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2416939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Tree>
    <p:extLst>
      <p:ext uri="{BB962C8B-B14F-4D97-AF65-F5344CB8AC3E}">
        <p14:creationId xmlns:p14="http://schemas.microsoft.com/office/powerpoint/2010/main" val="1767552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637707"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Tree>
    <p:extLst>
      <p:ext uri="{BB962C8B-B14F-4D97-AF65-F5344CB8AC3E}">
        <p14:creationId xmlns:p14="http://schemas.microsoft.com/office/powerpoint/2010/main" val="646111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data visualization</a:t>
            </a:r>
          </a:p>
        </p:txBody>
      </p:sp>
    </p:spTree>
    <p:extLst>
      <p:ext uri="{BB962C8B-B14F-4D97-AF65-F5344CB8AC3E}">
        <p14:creationId xmlns:p14="http://schemas.microsoft.com/office/powerpoint/2010/main" val="367641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pPr marL="0" indent="0">
              <a:buNone/>
            </a:pPr>
            <a:endParaRPr lang="en-US" dirty="0"/>
          </a:p>
          <a:p>
            <a:r>
              <a:rPr lang="en-US" u="sng" dirty="0"/>
              <a:t>Reproducible analysis</a:t>
            </a:r>
          </a:p>
          <a:p>
            <a:r>
              <a:rPr lang="en-US" dirty="0">
                <a:hlinkClick r:id="rId5"/>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3626697" y="2391512"/>
            <a:ext cx="5693145" cy="317873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31007418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28988</TotalTime>
  <Words>2798</Words>
  <Application>Microsoft Macintosh PowerPoint</Application>
  <PresentationFormat>Widescreen</PresentationFormat>
  <Paragraphs>316</Paragraphs>
  <Slides>66</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Calibri</vt:lpstr>
      <vt:lpstr>Century Gothic</vt:lpstr>
      <vt:lpstr>Georgia</vt:lpstr>
      <vt:lpstr>Lato</vt:lpstr>
      <vt:lpstr>Open Sans</vt:lpstr>
      <vt:lpstr>Times</vt:lpstr>
      <vt:lpstr>Mesh</vt:lpstr>
      <vt:lpstr>Visualization: a whirlwind tour</vt:lpstr>
      <vt:lpstr>1. Data science as (visual) debugging  2. data storytelling  3. work closely with domain experts </vt:lpstr>
      <vt:lpstr>PowerPoint Presentation</vt:lpstr>
      <vt:lpstr>1. communicate  2. data storytelling  3. Case studies tSNE   a. stochastic   b. distances not preserved  C. difficult to communicate to non-technical experts </vt:lpstr>
      <vt:lpstr>1. problems with communicating high dimensional data  2. High dimensions are difficult to visualize  </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PowerPoint Presentation</vt:lpstr>
      <vt:lpstr>Case study</vt:lpstr>
      <vt:lpstr>Case study</vt:lpstr>
      <vt:lpstr>PowerPoint Presentation</vt:lpstr>
      <vt:lpstr>cartograms</vt:lpstr>
      <vt:lpstr>PowerPoint Presentation</vt:lpstr>
      <vt:lpstr>PowerPoint Presentation</vt:lpstr>
      <vt:lpstr>PowerPoint Presentation</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apps for rapid prototyping and communication</vt:lpstr>
      <vt:lpstr>PowerPoint Presentation</vt:lpstr>
      <vt:lpstr>Why, when and how of visualization</vt:lpstr>
      <vt:lpstr>material</vt:lpstr>
      <vt:lpstr>Data storytelling</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    1. Less is more. “Above all else show the data”   2. “Graphical excellence consists of complex ideas communicated with clarity, precision, and efficiency.”   3. Keep it proportional! “Lie Factor = size of effect shown in graphic divided by size of effect in data”</vt:lpstr>
      <vt:lpstr>PowerPoint Presentation</vt:lpstr>
      <vt:lpstr>Basics and pitfalls in data visualization      1. Know your audience      2. Pick visualization based on audience      3. Visualize data and then pick models      4. Add narrative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246</cp:revision>
  <cp:lastPrinted>2023-11-06T10:12:22Z</cp:lastPrinted>
  <dcterms:created xsi:type="dcterms:W3CDTF">2023-09-18T08:47:09Z</dcterms:created>
  <dcterms:modified xsi:type="dcterms:W3CDTF">2023-11-06T22:32:18Z</dcterms:modified>
</cp:coreProperties>
</file>